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4" r:id="rId4"/>
    <p:sldId id="272" r:id="rId5"/>
    <p:sldId id="259" r:id="rId6"/>
    <p:sldId id="265" r:id="rId7"/>
    <p:sldId id="266" r:id="rId8"/>
    <p:sldId id="267" r:id="rId9"/>
    <p:sldId id="268" r:id="rId10"/>
    <p:sldId id="269" r:id="rId11"/>
    <p:sldId id="270" r:id="rId12"/>
    <p:sldId id="262" r:id="rId13"/>
    <p:sldId id="263" r:id="rId14"/>
    <p:sldId id="273" r:id="rId15"/>
    <p:sldId id="271" r:id="rId16"/>
    <p:sldId id="274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51D715E-28B5-4FCE-8899-63DB5CAB294C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C1DF9AD-4508-4980-ADB1-59C5E4DC5C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/>
              <a:t>Профориентационная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smtClean="0"/>
              <a:t>работа в школе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школьного психолога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>
              <a:buNone/>
            </a:pPr>
            <a:endParaRPr lang="ru-RU" dirty="0" smtClean="0"/>
          </a:p>
          <a:p>
            <a:pPr lvl="0"/>
            <a:r>
              <a:rPr lang="ru-RU" dirty="0" smtClean="0"/>
              <a:t>изучает профессиональные интересы и склонности учащихся;</a:t>
            </a:r>
          </a:p>
          <a:p>
            <a:pPr lvl="0"/>
            <a:r>
              <a:rPr lang="ru-RU" dirty="0" smtClean="0"/>
              <a:t>осуществляет мониторинг готовности учащегося к профильному и профессиональному самоопределению через анкетирование учащихся и их родителей;</a:t>
            </a:r>
          </a:p>
          <a:p>
            <a:pPr lvl="0"/>
            <a:r>
              <a:rPr lang="ru-RU" dirty="0" smtClean="0"/>
              <a:t>проводит </a:t>
            </a:r>
            <a:r>
              <a:rPr lang="ru-RU" dirty="0" err="1" smtClean="0"/>
              <a:t>тренинговые</a:t>
            </a:r>
            <a:r>
              <a:rPr lang="ru-RU" dirty="0" smtClean="0"/>
              <a:t> занятия по профориентации учащихся;</a:t>
            </a:r>
          </a:p>
          <a:p>
            <a:pPr lvl="0"/>
            <a:r>
              <a:rPr lang="ru-RU" dirty="0" smtClean="0"/>
              <a:t>проводит беседы, психологическое просвещение для родителей и педагогов на тему выбора;</a:t>
            </a:r>
          </a:p>
          <a:p>
            <a:pPr lvl="0"/>
            <a:r>
              <a:rPr lang="ru-RU" dirty="0" smtClean="0"/>
              <a:t>осуществляет психологические консультации с учётом возрастных особенностей учащихся;</a:t>
            </a:r>
          </a:p>
          <a:p>
            <a:pPr lvl="0"/>
            <a:r>
              <a:rPr lang="ru-RU" dirty="0" smtClean="0"/>
              <a:t>способствует формированию у школьников адекватной самооценки;</a:t>
            </a:r>
          </a:p>
          <a:p>
            <a:pPr lvl="0"/>
            <a:r>
              <a:rPr lang="ru-RU" dirty="0" smtClean="0"/>
              <a:t>приглашает родителей учащихся для выступлений перед учениками о своей профессии, привлекает их для работы руководителями кружков;</a:t>
            </a:r>
          </a:p>
          <a:p>
            <a:pPr lvl="0"/>
            <a:r>
              <a:rPr lang="ru-RU" dirty="0" smtClean="0"/>
              <a:t>оказывает помощь классному руководителю в анализе и оценке интересов и склонностей учащихся;</a:t>
            </a:r>
          </a:p>
          <a:p>
            <a:pPr lvl="0"/>
            <a:r>
              <a:rPr lang="ru-RU" dirty="0" smtClean="0"/>
              <a:t>создает базу данных по </a:t>
            </a:r>
            <a:r>
              <a:rPr lang="ru-RU" dirty="0" err="1" smtClean="0"/>
              <a:t>профдиагностике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Функции медицинского работника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используя разнообразные формы, методы, средства, способствует формированию у школьников установки на здоровый образ жизни;</a:t>
            </a:r>
          </a:p>
          <a:p>
            <a:pPr lvl="0"/>
            <a:r>
              <a:rPr lang="ru-RU" dirty="0" smtClean="0"/>
              <a:t>проводит с учащимися беседы о взаимосвязи успешности профессиональной карьеры и здоровья человека;</a:t>
            </a:r>
          </a:p>
          <a:p>
            <a:pPr lvl="0"/>
            <a:r>
              <a:rPr lang="ru-RU" dirty="0" smtClean="0"/>
              <a:t>оказывает консультации по проблеме влияния состояния здоровья на профессиональную карьеру;</a:t>
            </a:r>
          </a:p>
          <a:p>
            <a:pPr lvl="0"/>
            <a:r>
              <a:rPr lang="ru-RU" dirty="0" smtClean="0"/>
              <a:t>оказывает помощь классному руководителю, школьному психологу и социальному педагогу в анализе 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/>
              <a:t>Основные ступени </a:t>
            </a:r>
            <a:r>
              <a:rPr lang="ru-RU" sz="3200" dirty="0" err="1" smtClean="0"/>
              <a:t>профориентационной</a:t>
            </a:r>
            <a:r>
              <a:rPr lang="ru-RU" sz="3200" dirty="0" smtClean="0"/>
              <a:t> работы в школе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2100" b="1" dirty="0" smtClean="0"/>
              <a:t>I</a:t>
            </a:r>
            <a:r>
              <a:rPr lang="ru-RU" sz="2100" b="1" dirty="0" smtClean="0"/>
              <a:t> ступень общего среднего образования</a:t>
            </a:r>
          </a:p>
          <a:p>
            <a:pPr algn="just">
              <a:buNone/>
            </a:pPr>
            <a:r>
              <a:rPr lang="ru-RU" sz="2100" dirty="0" smtClean="0"/>
              <a:t>Начальная школа</a:t>
            </a:r>
            <a:r>
              <a:rPr lang="en-US" sz="2100" dirty="0" smtClean="0"/>
              <a:t> (</a:t>
            </a:r>
            <a:r>
              <a:rPr lang="ru-RU" sz="2100" dirty="0" smtClean="0"/>
              <a:t>1-4 классы) – формируется представление о мире профессий, добросовестное отношение к труду, развивается  интерес к будущей профессии.</a:t>
            </a:r>
          </a:p>
          <a:p>
            <a:pPr algn="just">
              <a:buNone/>
            </a:pPr>
            <a:r>
              <a:rPr lang="en-US" sz="2100" b="1" dirty="0" smtClean="0"/>
              <a:t>II</a:t>
            </a:r>
            <a:r>
              <a:rPr lang="ru-RU" sz="2100" b="1" dirty="0" smtClean="0"/>
              <a:t> степень общего среднего образования</a:t>
            </a:r>
          </a:p>
          <a:p>
            <a:pPr algn="just">
              <a:buNone/>
            </a:pPr>
            <a:r>
              <a:rPr lang="ru-RU" sz="2100" dirty="0" smtClean="0"/>
              <a:t>Основная школа (5-7 классы) – формируется осознание своих интересов, способностей,  формируется представление о профессиональной деятельности как о пути реализации своих возможностей.</a:t>
            </a:r>
          </a:p>
          <a:p>
            <a:pPr algn="just">
              <a:buNone/>
            </a:pPr>
            <a:r>
              <a:rPr lang="ru-RU" sz="2100" dirty="0" smtClean="0"/>
              <a:t>Основная школа (8-9 классы) – формируется представление о профессиональных навыках, перспективах роста и мастерства, правилах выбора профессии, умение адекватно оценить свои возможности в соответствии с требованиями профессии.</a:t>
            </a:r>
          </a:p>
          <a:p>
            <a:pPr algn="just">
              <a:buNone/>
            </a:pPr>
            <a:r>
              <a:rPr lang="en-US" sz="2100" b="1" dirty="0" smtClean="0"/>
              <a:t>III</a:t>
            </a:r>
            <a:r>
              <a:rPr lang="ru-RU" sz="2100" b="1" dirty="0" smtClean="0"/>
              <a:t> ступень</a:t>
            </a:r>
            <a:r>
              <a:rPr lang="en-US" sz="2100" b="1" dirty="0" smtClean="0"/>
              <a:t> </a:t>
            </a:r>
            <a:r>
              <a:rPr lang="ru-RU" sz="2100" b="1" dirty="0" smtClean="0"/>
              <a:t>общего среднего образования</a:t>
            </a:r>
          </a:p>
          <a:p>
            <a:pPr algn="just">
              <a:buNone/>
            </a:pPr>
            <a:r>
              <a:rPr lang="ru-RU" sz="2100" dirty="0" smtClean="0"/>
              <a:t>Старшие классы (10-11 классы) – профессиональное самоопределение через углубленное изучение предметов, формирование профессиональных качеств, оценка и коррекция планов, самоподготовка и знакомство со способами достижения результатов в профессиональной деятельности.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1-4 классы </a:t>
            </a:r>
            <a:r>
              <a:rPr lang="ru-RU" dirty="0" smtClean="0"/>
              <a:t>(ролевые, дидактические игры, беседы, конкурсы, общественно-полезный труд, экскурсии на предприятия, где работают родители, семейные праздники);</a:t>
            </a:r>
          </a:p>
          <a:p>
            <a:pPr>
              <a:buNone/>
            </a:pPr>
            <a:r>
              <a:rPr lang="ru-RU" b="1" dirty="0" smtClean="0"/>
              <a:t>5-7 классы </a:t>
            </a:r>
            <a:r>
              <a:rPr lang="ru-RU" dirty="0" smtClean="0"/>
              <a:t>(+ диагностика интересов и наклонностей, внеурочная деятельность, анкетирование, тренинги, деловые игры, встречи с представителями профессий, создание </a:t>
            </a:r>
            <a:r>
              <a:rPr lang="ru-RU" dirty="0" err="1" smtClean="0"/>
              <a:t>профрекламы</a:t>
            </a:r>
            <a:r>
              <a:rPr lang="ru-RU" dirty="0" smtClean="0"/>
              <a:t>, обсуждение видеофильмов и учебных фильмов);</a:t>
            </a:r>
          </a:p>
          <a:p>
            <a:pPr>
              <a:buNone/>
            </a:pPr>
            <a:r>
              <a:rPr lang="ru-RU" b="1" dirty="0" smtClean="0"/>
              <a:t>8-9 классы </a:t>
            </a:r>
            <a:r>
              <a:rPr lang="ru-RU" dirty="0" smtClean="0"/>
              <a:t>(+ </a:t>
            </a:r>
            <a:r>
              <a:rPr lang="ru-RU" dirty="0" err="1" smtClean="0"/>
              <a:t>профдиагностика</a:t>
            </a:r>
            <a:r>
              <a:rPr lang="ru-RU" dirty="0" smtClean="0"/>
              <a:t>, составление </a:t>
            </a:r>
            <a:r>
              <a:rPr lang="ru-RU" dirty="0" err="1" smtClean="0"/>
              <a:t>профессиограммы</a:t>
            </a:r>
            <a:r>
              <a:rPr lang="ru-RU" dirty="0" smtClean="0"/>
              <a:t>, консультации, встречи с представителями ОУ)</a:t>
            </a:r>
          </a:p>
          <a:p>
            <a:pPr>
              <a:buNone/>
            </a:pPr>
            <a:r>
              <a:rPr lang="ru-RU" b="1" dirty="0" smtClean="0"/>
              <a:t>10-11 классы </a:t>
            </a:r>
            <a:r>
              <a:rPr lang="ru-RU" dirty="0" smtClean="0"/>
              <a:t>(+ профильная подготовка)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 </a:t>
            </a:r>
            <a:r>
              <a:rPr lang="ru-RU" b="1" i="1" dirty="0" err="1" smtClean="0"/>
              <a:t>Профессиограмма</a:t>
            </a:r>
            <a:r>
              <a:rPr lang="ru-RU" dirty="0" smtClean="0"/>
              <a:t> - характеристика профессии, включающая описание условий труда, прав и обязанностей работников, необходимых знаний, умений, навыков, профессионально важных качеств, а также противопоказаний по состоянию здоровья, перспективы карьерного роста, </a:t>
            </a:r>
            <a:r>
              <a:rPr lang="ru-RU" smtClean="0"/>
              <a:t>примерная заработная </a:t>
            </a:r>
            <a:r>
              <a:rPr lang="ru-RU" dirty="0" smtClean="0"/>
              <a:t>плата, условия ее роста.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Формы работы с родителями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/>
            <a:r>
              <a:rPr lang="ru-RU" dirty="0" smtClean="0"/>
              <a:t>проведение родительских собраний;</a:t>
            </a:r>
          </a:p>
          <a:p>
            <a:pPr lvl="0"/>
            <a:r>
              <a:rPr lang="ru-RU" dirty="0" smtClean="0"/>
              <a:t>проведение лекториев для родителей;</a:t>
            </a:r>
          </a:p>
          <a:p>
            <a:pPr lvl="0"/>
            <a:r>
              <a:rPr lang="ru-RU" dirty="0" smtClean="0"/>
              <a:t>индивидуальные беседы педагогов с родителями школьников;</a:t>
            </a:r>
          </a:p>
          <a:p>
            <a:pPr lvl="0"/>
            <a:r>
              <a:rPr lang="ru-RU" dirty="0" smtClean="0"/>
              <a:t>анкетирование родителей учащихся;</a:t>
            </a:r>
          </a:p>
          <a:p>
            <a:pPr lvl="0"/>
            <a:r>
              <a:rPr lang="ru-RU" dirty="0" smtClean="0"/>
              <a:t>привлечение родителей школьников для выступлений перед учащимися с беседами;</a:t>
            </a:r>
          </a:p>
          <a:p>
            <a:pPr lvl="0"/>
            <a:r>
              <a:rPr lang="ru-RU" dirty="0" smtClean="0"/>
              <a:t>привлечение родителей учащихся для работы руководителями кружков, спортивных секций, художественных студий, ученических театров, общественных ученических организаций;</a:t>
            </a:r>
          </a:p>
          <a:p>
            <a:pPr lvl="0"/>
            <a:r>
              <a:rPr lang="ru-RU" dirty="0" smtClean="0"/>
              <a:t>оказание помощи со стороны родителей в организации профессиональных проб старшеклассников на предприятиях;</a:t>
            </a:r>
          </a:p>
          <a:p>
            <a:pPr lvl="0"/>
            <a:r>
              <a:rPr lang="ru-RU" dirty="0" smtClean="0"/>
              <a:t>оказание помощи со стороны родителей в организации временного трудоустройства учащихся в каникулярное время;</a:t>
            </a:r>
          </a:p>
          <a:p>
            <a:pPr lvl="0"/>
            <a:r>
              <a:rPr lang="ru-RU" dirty="0" smtClean="0"/>
              <a:t>выбор родительского комитета школы из представителей родительских комитетов классов, наиболее активных родителей учащихся, готовых в сотрудничестве с учителями оказывать педагогическую поддержку самоопределения школьников;</a:t>
            </a:r>
          </a:p>
          <a:p>
            <a:pPr lvl="0"/>
            <a:r>
              <a:rPr lang="ru-RU" dirty="0" smtClean="0"/>
              <a:t>создание попечительского совета, включающего работников общеобразовательного учебного заведения, родителей учащихся, частных предпринимателей, оказывающих спонсорскую помощь школе, представителей шефских организаций и т.д.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900</a:t>
            </a:r>
            <a:r>
              <a:rPr lang="en-US" dirty="0" smtClean="0"/>
              <a:t>igr.net (</a:t>
            </a:r>
            <a:r>
              <a:rPr lang="ru-RU" dirty="0" smtClean="0"/>
              <a:t>раздел обществознание, психология);</a:t>
            </a:r>
          </a:p>
          <a:p>
            <a:r>
              <a:rPr lang="ru-RU" dirty="0" smtClean="0"/>
              <a:t> «Делу время» - Профориентация.</a:t>
            </a:r>
            <a:r>
              <a:rPr lang="en-US" dirty="0" smtClean="0"/>
              <a:t> </a:t>
            </a:r>
            <a:r>
              <a:rPr lang="ru-RU" dirty="0" smtClean="0"/>
              <a:t>(ролики);</a:t>
            </a:r>
          </a:p>
          <a:p>
            <a:r>
              <a:rPr lang="en-US" dirty="0" smtClean="0"/>
              <a:t>pptbase.ru </a:t>
            </a:r>
            <a:r>
              <a:rPr lang="ru-RU" dirty="0" smtClean="0"/>
              <a:t>(презентации)</a:t>
            </a:r>
          </a:p>
          <a:p>
            <a:r>
              <a:rPr lang="ru-RU" dirty="0" smtClean="0"/>
              <a:t> Папка «Профориентация 13-14»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Главные принципы: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Всеобщая талантливость. Бесталанных нет , а есть занятые не своим делом.</a:t>
            </a:r>
          </a:p>
          <a:p>
            <a:pPr algn="just"/>
            <a:r>
              <a:rPr lang="ru-RU" dirty="0" smtClean="0"/>
              <a:t>Взаимное превосходство. Если у вас что-то получается хуже, чем у других, - значит, что –то получится лучше. Ищите.</a:t>
            </a:r>
          </a:p>
          <a:p>
            <a:pPr algn="just"/>
            <a:r>
              <a:rPr lang="ru-RU" dirty="0" smtClean="0"/>
              <a:t>Неизбежность перемен. Ни одно суждение о человеке не может считаться окончательным. Хотя бы потому, что если сегодня вы узнаете что-то новое, то завтра вы уже будете чуточку другим.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Ведущая цель в деятельности учителя – подготовка школьников к осознанному выбору профессии.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Помочь ответить на вопросы: Кто я? Чего я хочу? Что я могу?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Цель </a:t>
            </a:r>
            <a:r>
              <a:rPr lang="ru-RU" b="1" i="1" dirty="0" err="1" smtClean="0"/>
              <a:t>профориентационной</a:t>
            </a:r>
            <a:r>
              <a:rPr lang="ru-RU" b="1" i="1" dirty="0" smtClean="0"/>
              <a:t> </a:t>
            </a:r>
            <a:r>
              <a:rPr lang="ru-RU" dirty="0" smtClean="0"/>
              <a:t>работы- подготовка учащихся к обоснованному выбору профессии удовлетворяющие как личные, так и общественные потребности.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профориентация?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«</a:t>
            </a:r>
            <a:r>
              <a:rPr lang="ru-RU" b="1" dirty="0" smtClean="0"/>
              <a:t>Профессиональная ориентация» </a:t>
            </a:r>
          </a:p>
          <a:p>
            <a:pPr algn="just">
              <a:buNone/>
            </a:pPr>
            <a:r>
              <a:rPr lang="ru-RU" dirty="0" smtClean="0"/>
              <a:t>(от франц. </a:t>
            </a:r>
            <a:r>
              <a:rPr lang="en-US" dirty="0" smtClean="0"/>
              <a:t>Orientation </a:t>
            </a:r>
            <a:r>
              <a:rPr lang="ru-RU" dirty="0" smtClean="0"/>
              <a:t>– установка) – комплекс психолого-педагогических и медицинских мероприятий, направленных на оптимизацию процесса трудоустройства молодежи в соответствии с желаниями, склонностями, сформировавшимися способностями и с учетом потребности в специалистах народного хозяйства и общества в целом.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Профдиагностика</a:t>
            </a:r>
            <a:r>
              <a:rPr lang="ru-RU" b="1" dirty="0" smtClean="0"/>
              <a:t> </a:t>
            </a:r>
            <a:r>
              <a:rPr lang="ru-RU" dirty="0" smtClean="0"/>
              <a:t>– определяет основные уровни развития физиологических особенностей учащихся.</a:t>
            </a:r>
          </a:p>
          <a:p>
            <a:pPr algn="just"/>
            <a:r>
              <a:rPr lang="ru-RU" b="1" dirty="0" smtClean="0"/>
              <a:t> Профессиональное просвещение и пропаганда </a:t>
            </a:r>
            <a:r>
              <a:rPr lang="ru-RU" dirty="0" smtClean="0"/>
              <a:t>– знакомство с профессиями, содержанием труда, материальной среды, перспективах развития профессии, формах и сроках обучения.</a:t>
            </a:r>
          </a:p>
          <a:p>
            <a:pPr algn="just"/>
            <a:r>
              <a:rPr lang="ru-RU" b="1" dirty="0" smtClean="0"/>
              <a:t> Профессиональное консультирование </a:t>
            </a:r>
            <a:r>
              <a:rPr lang="ru-RU" dirty="0" smtClean="0"/>
              <a:t>- метод психологической помощи людям в профессиональном самоопределении, планировании профессиональной карьеры, а так же в преодолении трудностей профессиональной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Функции координатора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i="1" dirty="0" smtClean="0"/>
              <a:t>Классный руководитель, </a:t>
            </a:r>
            <a:r>
              <a:rPr lang="ru-RU" dirty="0" smtClean="0"/>
              <a:t>опираясь на концепцию, образовательную программу и план воспитательной работы школы:</a:t>
            </a:r>
          </a:p>
          <a:p>
            <a:pPr lvl="0" algn="just"/>
            <a:r>
              <a:rPr lang="ru-RU" dirty="0" smtClean="0"/>
              <a:t>составляет для конкретного класса (группы) план педагогической поддержки самоопределения учащихся, включающий разнообразные формы, методы, средства, активизирующие познавательную, творческую активность школьников;</a:t>
            </a:r>
          </a:p>
          <a:p>
            <a:pPr lvl="0" algn="just"/>
            <a:r>
              <a:rPr lang="ru-RU" dirty="0" smtClean="0"/>
              <a:t>организует индивидуальные и групповые </a:t>
            </a:r>
            <a:r>
              <a:rPr lang="ru-RU" dirty="0" err="1" smtClean="0"/>
              <a:t>профориентационные</a:t>
            </a:r>
            <a:r>
              <a:rPr lang="ru-RU" dirty="0" smtClean="0"/>
              <a:t> беседы, диспуты, конференции;</a:t>
            </a:r>
          </a:p>
          <a:p>
            <a:pPr lvl="0" algn="just"/>
            <a:r>
              <a:rPr lang="ru-RU" dirty="0" smtClean="0"/>
              <a:t>ведет психолого-педагогические наблюдения склонностей учащихся;</a:t>
            </a:r>
          </a:p>
          <a:p>
            <a:pPr lvl="0" algn="just"/>
            <a:r>
              <a:rPr lang="ru-RU" dirty="0" smtClean="0"/>
              <a:t>помогает обучающемуся проектировать индивидуальную образовательную траекторию, моделировать варианты профильного обучения и профессионального становления, осуществлять анализ собственных достижений, составлять собственный </a:t>
            </a:r>
            <a:r>
              <a:rPr lang="ru-RU" dirty="0" err="1" smtClean="0"/>
              <a:t>портфолио</a:t>
            </a:r>
            <a:r>
              <a:rPr lang="ru-RU" dirty="0" smtClean="0"/>
              <a:t>;</a:t>
            </a:r>
          </a:p>
          <a:p>
            <a:pPr lvl="0" algn="just"/>
            <a:r>
              <a:rPr lang="ru-RU" dirty="0" smtClean="0"/>
              <a:t>организует посещение учащимися дней открытых дверей в вузах и средних профессиональных учебных заведениях;</a:t>
            </a:r>
          </a:p>
          <a:p>
            <a:pPr lvl="0" algn="just"/>
            <a:r>
              <a:rPr lang="ru-RU" dirty="0" smtClean="0"/>
              <a:t>организует тематические и комплексные экскурсии учащихся на предприятия;</a:t>
            </a:r>
          </a:p>
          <a:p>
            <a:pPr lvl="0" algn="just"/>
            <a:r>
              <a:rPr lang="ru-RU" dirty="0" smtClean="0"/>
              <a:t>оказывает помощь школьному психологу в проведении анкетирования, учащихся и их родите -</a:t>
            </a:r>
          </a:p>
          <a:p>
            <a:pPr lvl="0" algn="just">
              <a:buNone/>
            </a:pPr>
            <a:r>
              <a:rPr lang="ru-RU" dirty="0" smtClean="0"/>
              <a:t>         лей по проблеме самоопределения;</a:t>
            </a:r>
          </a:p>
          <a:p>
            <a:pPr lvl="0" algn="just"/>
            <a:r>
              <a:rPr lang="ru-RU" dirty="0" smtClean="0"/>
              <a:t>проводит родительские собрания по проблеме формирования готовности учащихся к профиль - </a:t>
            </a:r>
          </a:p>
          <a:p>
            <a:pPr lvl="0" algn="just">
              <a:buNone/>
            </a:pPr>
            <a:r>
              <a:rPr lang="ru-RU" dirty="0" smtClean="0"/>
              <a:t>          ному и профессиональному самоопределению;</a:t>
            </a:r>
          </a:p>
          <a:p>
            <a:pPr lvl="0" algn="just"/>
            <a:r>
              <a:rPr lang="ru-RU" dirty="0" smtClean="0"/>
              <a:t>организует встречи учащихся с выпускниками школы — студентами вузов, средних </a:t>
            </a:r>
            <a:r>
              <a:rPr lang="ru-RU" dirty="0" err="1" smtClean="0"/>
              <a:t>профес</a:t>
            </a:r>
            <a:r>
              <a:rPr lang="ru-RU" dirty="0" smtClean="0"/>
              <a:t> - </a:t>
            </a:r>
          </a:p>
          <a:p>
            <a:pPr lvl="0" algn="just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сиональных</a:t>
            </a:r>
            <a:r>
              <a:rPr lang="ru-RU" dirty="0" smtClean="0"/>
              <a:t> учебных заведений.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учителя - предметника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ru-RU" dirty="0" smtClean="0"/>
              <a:t>способствует развитию познавательного интереса, творческой направленности личности школьников, используя разнообразные методы и средства: проектную деятельность, деловые игры, семинары, круглые столы, конференции, предметные недели, олимпиады, факультативы, конкурсы стенных газет, домашние сочинения и т.д.:</a:t>
            </a:r>
          </a:p>
          <a:p>
            <a:pPr lvl="0" algn="just"/>
            <a:r>
              <a:rPr lang="ru-RU" dirty="0" smtClean="0"/>
              <a:t>обеспечивает </a:t>
            </a:r>
            <a:r>
              <a:rPr lang="ru-RU" dirty="0" err="1" smtClean="0"/>
              <a:t>профориентационную</a:t>
            </a:r>
            <a:r>
              <a:rPr lang="ru-RU" dirty="0" smtClean="0"/>
              <a:t> направленность уроков, формируют у учащихся </a:t>
            </a:r>
            <a:r>
              <a:rPr lang="ru-RU" dirty="0" err="1" smtClean="0"/>
              <a:t>общетрудовые</a:t>
            </a:r>
            <a:r>
              <a:rPr lang="ru-RU" dirty="0" smtClean="0"/>
              <a:t>, профессионально важные навыки;</a:t>
            </a:r>
          </a:p>
          <a:p>
            <a:pPr lvl="0" algn="just"/>
            <a:r>
              <a:rPr lang="ru-RU" dirty="0" smtClean="0"/>
              <a:t>способствует формированию у школьников адекватной самооценки;</a:t>
            </a:r>
          </a:p>
          <a:p>
            <a:pPr lvl="0" algn="just"/>
            <a:r>
              <a:rPr lang="ru-RU" dirty="0" smtClean="0"/>
              <a:t>проводит наблюдения по выявлению склонностей и способностей учащихся;</a:t>
            </a:r>
          </a:p>
          <a:p>
            <a:pPr lvl="0" algn="just"/>
            <a:r>
              <a:rPr lang="ru-RU" dirty="0" smtClean="0"/>
              <a:t>адаптирует учебные программы в зависимости от профиля класса, особенностей учащихся.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библиотекаря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регулярно подбирает литературу для учителей и учащихся в помощь выбору профессии (по годам обучения) и </a:t>
            </a:r>
            <a:r>
              <a:rPr lang="ru-RU" dirty="0" err="1" smtClean="0"/>
              <a:t>профориентационной</a:t>
            </a:r>
            <a:r>
              <a:rPr lang="ru-RU" dirty="0" smtClean="0"/>
              <a:t> работе;</a:t>
            </a:r>
          </a:p>
          <a:p>
            <a:pPr lvl="0" algn="just"/>
            <a:r>
              <a:rPr lang="ru-RU" dirty="0" smtClean="0"/>
              <a:t>изучает читательские интересы учащихся и рекомендует им литературу, помогающую в выборе профессии; организовывает выставки книг о профессиях и читательские диспуты-конференции на темы выбора профессии;</a:t>
            </a:r>
          </a:p>
          <a:p>
            <a:pPr lvl="0" algn="just"/>
            <a:r>
              <a:rPr lang="ru-RU" dirty="0" smtClean="0"/>
              <a:t>обобщает и систематизирует методические материалы, справочные данные о потребностях региона в кадрах и другие вспомогательные материалы (фотографии, вырезки, схемы, проспекты, программы, описания профессий);</a:t>
            </a:r>
          </a:p>
          <a:p>
            <a:pPr lvl="0" algn="just"/>
            <a:r>
              <a:rPr lang="ru-RU" dirty="0" smtClean="0"/>
              <a:t>регулярно устраивает выставки литературы о профессиях по сферам и </a:t>
            </a:r>
            <a:r>
              <a:rPr lang="ru-RU" dirty="0" err="1" smtClean="0"/>
              <a:t>отрослям</a:t>
            </a:r>
            <a:r>
              <a:rPr lang="ru-RU" dirty="0" smtClean="0"/>
              <a:t> (машиностроение, транспорт, строительство, в мире искусства и </a:t>
            </a:r>
            <a:r>
              <a:rPr lang="ru-RU" dirty="0" err="1" smtClean="0"/>
              <a:t>т.д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социального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 lvl="0" algn="just"/>
            <a:r>
              <a:rPr lang="ru-RU" dirty="0" smtClean="0"/>
              <a:t>способствует формированию у школьников группы риска адекватной самооценки;</a:t>
            </a:r>
          </a:p>
          <a:p>
            <a:pPr lvl="0" algn="just"/>
            <a:r>
              <a:rPr lang="ru-RU" dirty="0" smtClean="0"/>
              <a:t>оказывает педагогическую поддержку детям группы риска в процессе их профессионального и жизненного самоопределения;</a:t>
            </a:r>
          </a:p>
          <a:p>
            <a:pPr lvl="0" algn="just"/>
            <a:r>
              <a:rPr lang="ru-RU" dirty="0" smtClean="0"/>
              <a:t>осуществляет консультации учащихся по социальным вопросам;</a:t>
            </a:r>
          </a:p>
          <a:p>
            <a:pPr lvl="0" algn="just"/>
            <a:r>
              <a:rPr lang="ru-RU" dirty="0" smtClean="0"/>
              <a:t>оказывает помощь классному руководителю в анализе и оценке социальных факторов, затрудняющих процесс самоопределения школьника.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383</TotalTime>
  <Words>1167</Words>
  <Application>Microsoft Office PowerPoint</Application>
  <PresentationFormat>Экран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Corbel</vt:lpstr>
      <vt:lpstr>Gill Sans MT</vt:lpstr>
      <vt:lpstr>Verdana</vt:lpstr>
      <vt:lpstr>Wingdings 2</vt:lpstr>
      <vt:lpstr>Солнцестояние</vt:lpstr>
      <vt:lpstr>Презентация PowerPoint</vt:lpstr>
      <vt:lpstr>Презентация PowerPoint</vt:lpstr>
      <vt:lpstr>Презентация PowerPoint</vt:lpstr>
      <vt:lpstr>Что такое профориентация? </vt:lpstr>
      <vt:lpstr>Направления профориентационной работы:</vt:lpstr>
      <vt:lpstr>Функции координатора</vt:lpstr>
      <vt:lpstr>Функции учителя - предметника</vt:lpstr>
      <vt:lpstr>Функции библиотекаря</vt:lpstr>
      <vt:lpstr>Функции социального педагога</vt:lpstr>
      <vt:lpstr>Функции школьного психолога</vt:lpstr>
      <vt:lpstr>Функции медицинского работника</vt:lpstr>
      <vt:lpstr>Основные ступени профориентационной работы в школе</vt:lpstr>
      <vt:lpstr>Формы профориентационной деятельности</vt:lpstr>
      <vt:lpstr>Презентация PowerPoint</vt:lpstr>
      <vt:lpstr>Формы работы с родителями</vt:lpstr>
      <vt:lpstr>Источники информации</vt:lpstr>
      <vt:lpstr>Главные принципы: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</dc:creator>
  <cp:lastModifiedBy>Илья Чесноков</cp:lastModifiedBy>
  <cp:revision>58</cp:revision>
  <dcterms:created xsi:type="dcterms:W3CDTF">2013-10-17T11:20:05Z</dcterms:created>
  <dcterms:modified xsi:type="dcterms:W3CDTF">2015-01-28T09:40:39Z</dcterms:modified>
</cp:coreProperties>
</file>